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7.png" ContentType="image/png"/>
  <Override PartName="/ppt/media/image22.png" ContentType="image/png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harts/chart4.xml" ContentType="application/vnd.openxmlformats-officedocument.drawingml.char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spPr>
            <a:solidFill>
              <a:srgbClr val="4f81bd"/>
            </a:solidFill>
            <a:ln>
              <a:noFill/>
            </a:ln>
          </c:spPr>
          <c:invertIfNegative val="0"/>
          <c:dPt>
            <c:idx val="0"/>
            <c:spPr>
              <a:solidFill>
                <a:srgbClr val="004586"/>
              </a:solidFill>
              <a:ln>
                <a:noFill/>
              </a:ln>
            </c:spPr>
          </c:dPt>
          <c:dPt>
            <c:idx val="1"/>
            <c:spPr>
              <a:solidFill>
                <a:srgbClr val="ff420e"/>
              </a:solidFill>
              <a:ln>
                <a:noFill/>
              </a:ln>
            </c:spPr>
          </c:dPt>
          <c:dPt>
            <c:idx val="2"/>
            <c:spPr>
              <a:solidFill>
                <a:srgbClr val="ffd320"/>
              </a:solidFill>
              <a:ln>
                <a:noFill/>
              </a:ln>
            </c:spPr>
          </c:dPt>
          <c:dPt>
            <c:idx val="3"/>
            <c:spPr>
              <a:solidFill>
                <a:srgbClr val="579d1c"/>
              </a:solidFill>
              <a:ln>
                <a:noFill/>
              </a:ln>
            </c:spPr>
          </c:dPt>
          <c:dPt>
            <c:idx val="4"/>
            <c:spPr>
              <a:solidFill>
                <a:srgbClr val="7e0021"/>
              </a:solidFill>
              <a:ln>
                <a:noFill/>
              </a:ln>
            </c:spPr>
          </c:dPt>
          <c:dPt>
            <c:idx val="5"/>
            <c:spPr>
              <a:solidFill>
                <a:srgbClr val="83caff"/>
              </a:solidFill>
              <a:ln>
                <a:noFill/>
              </a:ln>
            </c:spPr>
          </c:dPt>
          <c:dPt>
            <c:idx val="6"/>
            <c:spPr>
              <a:solidFill>
                <a:srgbClr val="314004"/>
              </a:solidFill>
              <a:ln>
                <a:noFill/>
              </a:ln>
            </c:spPr>
          </c:dPt>
          <c:dPt>
            <c:idx val="7"/>
            <c:spPr>
              <a:solidFill>
                <a:srgbClr val="aecf00"/>
              </a:solidFill>
              <a:ln>
                <a:noFill/>
              </a:ln>
            </c:spPr>
          </c:dPt>
          <c:dPt>
            <c:idx val="8"/>
            <c:spPr>
              <a:solidFill>
                <a:srgbClr val="4b1f6f"/>
              </a:solidFill>
              <a:ln>
                <a:noFill/>
              </a:ln>
            </c:spPr>
          </c:dPt>
          <c:dPt>
            <c:idx val="9"/>
            <c:spPr>
              <a:solidFill>
                <a:srgbClr val="ff950e"/>
              </a:solidFill>
              <a:ln>
                <a:noFill/>
              </a:ln>
            </c:spPr>
          </c:dPt>
          <c:dPt>
            <c:idx val="10"/>
            <c:spPr>
              <a:solidFill>
                <a:srgbClr val="c5000b"/>
              </a:solidFill>
              <a:ln>
                <a:noFill/>
              </a:ln>
            </c:spPr>
          </c:dPt>
          <c:dPt>
            <c:idx val="11"/>
            <c:spPr>
              <a:solidFill>
                <a:srgbClr val="0084d1"/>
              </a:solidFill>
              <a:ln>
                <a:noFill/>
              </a:ln>
            </c:spPr>
          </c:dPt>
          <c:dPt>
            <c:idx val="12"/>
            <c:spPr>
              <a:solidFill>
                <a:srgbClr val="004586"/>
              </a:solidFill>
              <a:ln>
                <a:noFill/>
              </a:ln>
            </c:spPr>
          </c:dPt>
          <c:dPt>
            <c:idx val="13"/>
            <c:spPr>
              <a:solidFill>
                <a:srgbClr val="ff420e"/>
              </a:solidFill>
              <a:ln>
                <a:noFill/>
              </a:ln>
            </c:spPr>
          </c:dPt>
          <c:dPt>
            <c:idx val="14"/>
            <c:spPr>
              <a:solidFill>
                <a:srgbClr val="ffd320"/>
              </a:solidFill>
              <a:ln>
                <a:noFill/>
              </a:ln>
            </c:spPr>
          </c:dPt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5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5"/>
                <c:pt idx="0">
                  <c:v>3000000</c:v>
                </c:pt>
                <c:pt idx="1">
                  <c:v>4300000</c:v>
                </c:pt>
                <c:pt idx="2">
                  <c:v>9600000</c:v>
                </c:pt>
                <c:pt idx="3">
                  <c:v>11500000</c:v>
                </c:pt>
                <c:pt idx="4">
                  <c:v>17000000</c:v>
                </c:pt>
                <c:pt idx="5">
                  <c:v>21700000</c:v>
                </c:pt>
                <c:pt idx="6">
                  <c:v>26000000</c:v>
                </c:pt>
                <c:pt idx="7">
                  <c:v>29400000</c:v>
                </c:pt>
                <c:pt idx="8">
                  <c:v>33700000</c:v>
                </c:pt>
                <c:pt idx="9">
                  <c:v>42000000</c:v>
                </c:pt>
                <c:pt idx="10">
                  <c:v>46000000</c:v>
                </c:pt>
                <c:pt idx="11">
                  <c:v>54500000</c:v>
                </c:pt>
                <c:pt idx="12">
                  <c:v>59000000</c:v>
                </c:pt>
                <c:pt idx="13">
                  <c:v>66600000</c:v>
                </c:pt>
                <c:pt idx="14">
                  <c:v>80000000</c:v>
                </c:pt>
              </c:numCache>
            </c:numRef>
          </c:val>
        </c:ser>
        <c:gapWidth val="150"/>
        <c:overlap val="0"/>
        <c:axId val="82933143"/>
        <c:axId val="92393116"/>
      </c:barChart>
      <c:catAx>
        <c:axId val="82933143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  <a:ea typeface="DejaVu Sans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  <a:ea typeface="DejaVu Sans"/>
                  </a:rPr>
                  <a:t>Год</a:t>
                </a:r>
              </a:p>
            </c:rich>
          </c:tx>
          <c:overlay val="0"/>
        </c:title>
        <c:numFmt formatCode="MM/DD/YYYY" sourceLinked="1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</a:p>
        </c:txPr>
        <c:crossAx val="92393116"/>
        <c:crosses val="autoZero"/>
        <c:auto val="1"/>
        <c:lblAlgn val="ctr"/>
        <c:lblOffset val="100"/>
      </c:catAx>
      <c:valAx>
        <c:axId val="92393116"/>
        <c:scaling>
          <c:orientation val="minMax"/>
        </c:scaling>
        <c:delete val="1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numFmt formatCode="General" sourceLinked="1"/>
        <c:majorTickMark val="out"/>
        <c:minorTickMark val="none"/>
        <c:tickLblPos val="none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</a:p>
        </c:txPr>
        <c:crossAx val="82933143"/>
        <c:crossesAt val="0"/>
      </c:valAx>
      <c:spPr>
        <a:solidFill>
          <a:srgbClr val="ffffff"/>
        </a:solidFill>
        <a:ln>
          <a:noFill/>
        </a:ln>
      </c:spPr>
    </c:plotArea>
    <c:plotVisOnly val="1"/>
    <c:dispBlanksAs val="zero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19600"/>
            <a:ext cx="8228880" cy="1252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-48240"/>
            <a:ext cx="9142200" cy="690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53964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МИНОБРНАУКИ РОССИИ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федеральное государственное бюджетное образовательное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учреждение высшего образования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«Омский государственный университет им. Ф.М. Достоевского»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Кафедра кибернетики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Варфоломеев Владислав Александрович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«Разработка интернет-магазина мобильных телефонов»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Выпускная квалификационная работа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cтудента группы СИБ-531-ЗИ-01, 4 курса заочной формы обучения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Научный руководитель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Гуц А. К.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Омск 2019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6560" y="337320"/>
            <a:ext cx="914328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Используемые технологии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296000" y="1349640"/>
            <a:ext cx="3167280" cy="170964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5832000" y="1351080"/>
            <a:ext cx="1680840" cy="178020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1044000" y="3636000"/>
            <a:ext cx="3239280" cy="108720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4"/>
          <a:stretch/>
        </p:blipFill>
        <p:spPr>
          <a:xfrm>
            <a:off x="4320000" y="3240000"/>
            <a:ext cx="4463280" cy="187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1271520" y="36000"/>
            <a:ext cx="6602040" cy="678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Содержимое 3" descr=""/>
          <p:cNvPicPr/>
          <p:nvPr/>
        </p:nvPicPr>
        <p:blipFill>
          <a:blip r:embed="rId1">
            <a:lum contrast="20000"/>
          </a:blip>
          <a:srcRect l="603312" t="1401852" r="1090322" b="-1625725"/>
          <a:stretch/>
        </p:blipFill>
        <p:spPr>
          <a:xfrm>
            <a:off x="1386720" y="1600200"/>
            <a:ext cx="6369120" cy="452412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5256000" y="3596400"/>
            <a:ext cx="2866320" cy="252324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307800" y="154440"/>
            <a:ext cx="5163840" cy="348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Содержимое 3" descr=""/>
          <p:cNvPicPr/>
          <p:nvPr/>
        </p:nvPicPr>
        <p:blipFill>
          <a:blip r:embed="rId1"/>
          <a:srcRect l="-308898" t="-2289548" r="-1186188" b="1937979"/>
          <a:stretch/>
        </p:blipFill>
        <p:spPr>
          <a:xfrm>
            <a:off x="1143000" y="928800"/>
            <a:ext cx="7070400" cy="566820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0" y="1215000"/>
            <a:ext cx="9143280" cy="442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180000" y="247680"/>
            <a:ext cx="8858880" cy="630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592000" y="1728000"/>
            <a:ext cx="1919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Схема payments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Содержимое 3" descr=""/>
          <p:cNvPicPr/>
          <p:nvPr/>
        </p:nvPicPr>
        <p:blipFill>
          <a:blip r:embed="rId1"/>
          <a:srcRect l="-1083257" t="-776840" r="725977" b="-1260337"/>
          <a:stretch/>
        </p:blipFill>
        <p:spPr>
          <a:xfrm>
            <a:off x="1000080" y="1285920"/>
            <a:ext cx="7284960" cy="528480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144000" y="222120"/>
            <a:ext cx="4380840" cy="136152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288000" y="1285920"/>
            <a:ext cx="3879360" cy="512172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4572000" y="1285920"/>
            <a:ext cx="4285440" cy="506664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5"/>
          <a:stretch/>
        </p:blipFill>
        <p:spPr>
          <a:xfrm>
            <a:off x="6192000" y="288000"/>
            <a:ext cx="2618640" cy="81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419480" y="716400"/>
            <a:ext cx="6413760" cy="410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285840"/>
            <a:ext cx="8227800" cy="63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Во второй главе был описан Технический проект. Даны понятия предмета и объекта  исследования. Предметная область. Сформулирована задачи, назначение и цели создания сайта.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Описанна методология и ожидаемый результат.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Проведённ сравнтельный анализ и Актуальность CMS— WordPress, Drupal и Joomla.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Оговоренны Требования к сайту, Требования к структуре и функционированию сайта, Требования к сохранности информации, Требования к разграничению доступа, Требования к функциям (задачам), выполняемым сайтом, Основные требования.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Так же был сделан эскиз и арт наброски будущего интернет-магазина.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 данной главе приведены требования к разрабатываемому интернет-магазину.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57200" y="214200"/>
            <a:ext cx="8227800" cy="692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 третьей главе была реализована Разработка интернет-магазина.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Была написана и составлена Финансовая модель. Дано Описание модели.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Дано понятие Финансовое моделирование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Виды финансового моделирования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Примерно описана Структура сайта, так как в дальнейшем она изменяется и адоптируется под потребности.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Разработан дизайн. Изучены программы Artisteer 4, Adobe Photoshop CC.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Установлена CMS Joomla 2.5. Сайт тестировался на Denwer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Написан текст для сайта.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Установлен Компонент Интернет-магазина VirtueMart, Система оплаты Pay2Pay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Было исследованы Поисковые системы, Рекламные возможности поисковых систем, Контекстная реклама.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Проведена индексация роботом Интернет-магазина Alestr.ru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Дана Статистика сообщества и результаты продвижения в программе Viking Inviter.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 данной главе обоснована экономическая эффективность разработки интернет-магазина аргументированная финансовой моделью и результатами статистики. Разработан интернет-магазин Alestr.ru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266760" y="6480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Целью данной  дипломной работы является разработка проекта Интернет-магазина по продаже мобильных телефонов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Разработан интернет-магазин Alestr.ru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Picture 2" descr=""/>
          <p:cNvPicPr/>
          <p:nvPr/>
        </p:nvPicPr>
        <p:blipFill>
          <a:blip r:embed="rId1"/>
          <a:srcRect l="0" t="0" r="1286415" b="0"/>
          <a:stretch/>
        </p:blipFill>
        <p:spPr>
          <a:xfrm>
            <a:off x="0" y="1143000"/>
            <a:ext cx="9142200" cy="52232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3" descr=""/>
          <p:cNvPicPr/>
          <p:nvPr/>
        </p:nvPicPr>
        <p:blipFill>
          <a:blip r:embed="rId1"/>
          <a:srcRect l="0" t="0" r="1203959" b="0"/>
          <a:stretch/>
        </p:blipFill>
        <p:spPr>
          <a:xfrm>
            <a:off x="0" y="714240"/>
            <a:ext cx="9142200" cy="521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3" descr=""/>
          <p:cNvPicPr/>
          <p:nvPr/>
        </p:nvPicPr>
        <p:blipFill>
          <a:blip r:embed="rId1"/>
          <a:stretch/>
        </p:blipFill>
        <p:spPr>
          <a:xfrm>
            <a:off x="0" y="892800"/>
            <a:ext cx="9142200" cy="51418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Система оплаты Pay2Pay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Содержимое 3" descr=""/>
          <p:cNvPicPr/>
          <p:nvPr/>
        </p:nvPicPr>
        <p:blipFill>
          <a:blip r:embed="rId1"/>
          <a:srcRect l="0" t="0" r="1824" b="0"/>
          <a:stretch/>
        </p:blipFill>
        <p:spPr>
          <a:xfrm>
            <a:off x="0" y="785880"/>
            <a:ext cx="9142200" cy="52394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57120" y="214200"/>
            <a:ext cx="8570880" cy="60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Для достижения поставленной цели необходимо решить следующие задачи: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изучить принципы построения Интернет-магазинов и особенности тех, которые по продаже электроники;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исследовать структуру электронного магазина;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выполнить сравнительный анализ программных средств создания электронных магазинов;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разработать основные функции интернет-магазина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6000" y="936000"/>
            <a:ext cx="8642160" cy="40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В ходе исследования первоначально был проведен анализ  рынка электронной торговли и более детально анализ моделей электронных магазинов с целью выявления их основных функций и используемых информационных технологий.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Электронный магазин - это  специализированный Web-сайт, предлагающий своим посетителям приобрести какие-либо товары непосредственно в режиме онлайн.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822960" y="914400"/>
            <a:ext cx="7754040" cy="448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График 1. Количество пользователей интернета в России с 2000 по 2014 год.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20" name="Содержимое 3"/>
          <p:cNvGraphicFramePr/>
          <p:nvPr/>
        </p:nvGraphicFramePr>
        <p:xfrm>
          <a:off x="214200" y="2592000"/>
          <a:ext cx="8713800" cy="426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1" name="CustomShape 2"/>
          <p:cNvSpPr/>
          <p:nvPr/>
        </p:nvSpPr>
        <p:spPr>
          <a:xfrm>
            <a:off x="428760" y="1071720"/>
            <a:ext cx="8499240" cy="176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Онлайн-покупки в России 2014 г. ежемесячно совершают более 29 миллионов человек, что составляет 71% активной интернет-аудитории, сообщается в исследовании аналитического агентства Markswebb Rank &amp; Report.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28760" y="107172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Российский рынок электронной коммерции 2013 г.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Общий объем рынка электронной коммерции в России по итогам 2013 г. превысил 2 трлн руб. Прирост по отношению к 2012 г. составил 23%.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Содержимое 5" descr=""/>
          <p:cNvPicPr/>
          <p:nvPr/>
        </p:nvPicPr>
        <p:blipFill>
          <a:blip r:embed="rId1"/>
          <a:srcRect l="1394" t="16336" r="1932" b="7435"/>
          <a:stretch/>
        </p:blipFill>
        <p:spPr>
          <a:xfrm>
            <a:off x="1285920" y="2786040"/>
            <a:ext cx="6589080" cy="26532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6560" y="336960"/>
            <a:ext cx="914328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Система в представлении клиента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50000" y="1860120"/>
            <a:ext cx="8405640" cy="329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274680"/>
            <a:ext cx="914328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Система в представлении администратора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457200" y="1828800"/>
            <a:ext cx="8323920" cy="239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LibreOffice/5.3.1.2$Linux_X86_64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2019-04-22T17:43:38Z</dcterms:modified>
  <cp:revision>4</cp:revision>
  <dc:subject/>
  <dc:title/>
</cp:coreProperties>
</file>